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  <p:sldMasterId id="2147484452" r:id="rId2"/>
    <p:sldMasterId id="2147484548" r:id="rId3"/>
  </p:sldMasterIdLst>
  <p:notesMasterIdLst>
    <p:notesMasterId r:id="rId59"/>
  </p:notesMasterIdLst>
  <p:sldIdLst>
    <p:sldId id="281" r:id="rId4"/>
    <p:sldId id="285" r:id="rId5"/>
    <p:sldId id="286" r:id="rId6"/>
    <p:sldId id="334" r:id="rId7"/>
    <p:sldId id="288" r:id="rId8"/>
    <p:sldId id="289" r:id="rId9"/>
    <p:sldId id="290" r:id="rId10"/>
    <p:sldId id="291" r:id="rId11"/>
    <p:sldId id="292" r:id="rId12"/>
    <p:sldId id="332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52" r:id="rId21"/>
    <p:sldId id="302" r:id="rId22"/>
    <p:sldId id="303" r:id="rId23"/>
    <p:sldId id="304" r:id="rId24"/>
    <p:sldId id="305" r:id="rId25"/>
    <p:sldId id="306" r:id="rId26"/>
    <p:sldId id="307" r:id="rId27"/>
    <p:sldId id="335" r:id="rId28"/>
    <p:sldId id="308" r:id="rId29"/>
    <p:sldId id="340" r:id="rId30"/>
    <p:sldId id="336" r:id="rId31"/>
    <p:sldId id="338" r:id="rId32"/>
    <p:sldId id="339" r:id="rId33"/>
    <p:sldId id="309" r:id="rId34"/>
    <p:sldId id="318" r:id="rId35"/>
    <p:sldId id="319" r:id="rId36"/>
    <p:sldId id="320" r:id="rId37"/>
    <p:sldId id="310" r:id="rId38"/>
    <p:sldId id="311" r:id="rId39"/>
    <p:sldId id="321" r:id="rId40"/>
    <p:sldId id="326" r:id="rId41"/>
    <p:sldId id="325" r:id="rId42"/>
    <p:sldId id="333" r:id="rId43"/>
    <p:sldId id="327" r:id="rId44"/>
    <p:sldId id="347" r:id="rId45"/>
    <p:sldId id="313" r:id="rId46"/>
    <p:sldId id="350" r:id="rId47"/>
    <p:sldId id="341" r:id="rId48"/>
    <p:sldId id="356" r:id="rId49"/>
    <p:sldId id="357" r:id="rId50"/>
    <p:sldId id="342" r:id="rId51"/>
    <p:sldId id="345" r:id="rId52"/>
    <p:sldId id="328" r:id="rId53"/>
    <p:sldId id="343" r:id="rId54"/>
    <p:sldId id="354" r:id="rId55"/>
    <p:sldId id="351" r:id="rId56"/>
    <p:sldId id="353" r:id="rId57"/>
    <p:sldId id="329" r:id="rId58"/>
  </p:sldIdLst>
  <p:sldSz cx="9144000" cy="6858000" type="screen4x3"/>
  <p:notesSz cx="7315200" cy="96012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72"/>
    <a:srgbClr val="B3E4D6"/>
    <a:srgbClr val="1E9399"/>
    <a:srgbClr val="636382"/>
    <a:srgbClr val="FFCCCC"/>
    <a:srgbClr val="D3F5F6"/>
    <a:srgbClr val="484860"/>
    <a:srgbClr val="333333"/>
    <a:srgbClr val="3D3D49"/>
    <a:srgbClr val="4F4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357" autoAdjust="0"/>
  </p:normalViewPr>
  <p:slideViewPr>
    <p:cSldViewPr>
      <p:cViewPr varScale="1">
        <p:scale>
          <a:sx n="80" d="100"/>
          <a:sy n="80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461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21/04/2023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180" y="4561109"/>
            <a:ext cx="5852843" cy="4320080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144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2776" y="9119144"/>
            <a:ext cx="3170717" cy="480521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611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7746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050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421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422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122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558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43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92546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46075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699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32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6353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8098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57975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3533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342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3531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48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9850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6639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626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45470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89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461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03927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520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887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4884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1437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060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7124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6035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3436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13688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5525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3234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19841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843F3-C9B4-4476-A2BC-6ADEB2546CF1}" type="slidenum">
              <a:rPr lang="es-ES" altLang="es-AR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395589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727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9932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1254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 smtClean="0"/>
              <a:t>Pag</a:t>
            </a:r>
            <a:r>
              <a:rPr lang="es-AR" dirty="0" smtClean="0"/>
              <a:t> 433 </a:t>
            </a:r>
            <a:r>
              <a:rPr lang="es-AR" dirty="0" err="1" smtClean="0"/>
              <a:t>Kery</a:t>
            </a:r>
            <a:r>
              <a:rPr lang="es-AR" dirty="0" smtClean="0"/>
              <a:t> and </a:t>
            </a:r>
            <a:r>
              <a:rPr lang="es-AR" dirty="0" err="1" smtClean="0"/>
              <a:t>Schaub</a:t>
            </a:r>
            <a:r>
              <a:rPr lang="es-AR" dirty="0" smtClean="0"/>
              <a:t> 2012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37315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035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785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707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179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79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58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8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4164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5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6898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4344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239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sp>
        <p:nvSpPr>
          <p:cNvPr id="2" name="TextBox 1"/>
          <p:cNvSpPr txBox="1"/>
          <p:nvPr userDrawn="1"/>
        </p:nvSpPr>
        <p:spPr>
          <a:xfrm rot="20049298">
            <a:off x="1551754" y="3085722"/>
            <a:ext cx="584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GOIJMAN, SERAFINI,</a:t>
            </a:r>
            <a:r>
              <a:rPr lang="es-AR" sz="2800" baseline="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CONTRERAS 2023</a:t>
            </a:r>
            <a:endParaRPr lang="es-E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6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9773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48666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8664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09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2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88640"/>
            <a:ext cx="4752528" cy="3535850"/>
          </a:xfrm>
          <a:prstGeom prst="rect">
            <a:avLst/>
          </a:prstGeom>
          <a:solidFill>
            <a:srgbClr val="58B6C0">
              <a:alpha val="20000"/>
            </a:srgbClr>
          </a:solidFill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5</a:t>
            </a:r>
          </a:p>
          <a:p>
            <a:pPr algn="l">
              <a:lnSpc>
                <a:spcPct val="120000"/>
              </a:lnSpc>
              <a:defRPr/>
            </a:pPr>
            <a: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DETECCIÓN IMPERFECTA Y MODELOS DE OCUPACIÓN</a:t>
            </a:r>
            <a:endParaRPr lang="en-U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3789040"/>
            <a:ext cx="4304284" cy="11521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y estimación de ocupación para poblaciones y comunidades de especies bajo enfoque </a:t>
            </a: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Bayesiano”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41774"/>
            <a:ext cx="3246010" cy="854977"/>
          </a:xfrm>
          <a:prstGeom prst="rect">
            <a:avLst/>
          </a:prstGeom>
        </p:spPr>
      </p:pic>
      <p:pic>
        <p:nvPicPr>
          <p:cNvPr id="1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88624"/>
            <a:ext cx="3380106" cy="123632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395536" y="5373216"/>
            <a:ext cx="310892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CCT CONICET Mendoza</a:t>
            </a:r>
          </a:p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24 - 28 Abril 2023</a:t>
            </a:r>
            <a:endParaRPr lang="en-US" sz="200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445224"/>
            <a:ext cx="896788" cy="796489"/>
          </a:xfrm>
          <a:prstGeom prst="rect">
            <a:avLst/>
          </a:prstGeom>
        </p:spPr>
      </p:pic>
      <p:pic>
        <p:nvPicPr>
          <p:cNvPr id="16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97679"/>
            <a:ext cx="3288975" cy="923409"/>
          </a:xfrm>
          <a:prstGeom prst="rect">
            <a:avLst/>
          </a:prstGeom>
        </p:spPr>
      </p:pic>
      <p:pic>
        <p:nvPicPr>
          <p:cNvPr id="17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58714"/>
            <a:ext cx="2516009" cy="1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i.imgur.com/lJH2J6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33631"/>
            <a:ext cx="8865642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</a:t>
            </a: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166467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1664677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450288"/>
            <a:ext cx="8793634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917467"/>
            <a:ext cx="763284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917467"/>
            <a:ext cx="871296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</p:spTree>
    <p:extLst>
      <p:ext uri="{BB962C8B-B14F-4D97-AF65-F5344CB8AC3E}">
        <p14:creationId xmlns:p14="http://schemas.microsoft.com/office/powerpoint/2010/main" val="41144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976" y="1124744"/>
            <a:ext cx="3618545" cy="52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4741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052736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 por una especie o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 de muestreo donde la especie está presente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asume que las especies son contadas en cada muestreo (como la abundancia)</a:t>
            </a: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23564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4462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980728"/>
            <a:ext cx="8136904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773" y="164398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590" y="132853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92889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  <a:blipFill rotWithShape="0">
                <a:blip r:embed="rId3"/>
                <a:stretch>
                  <a:fillRect l="-1388" t="-1316" r="-18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349171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636382"/>
                </a:solidFill>
              </a:rPr>
              <a:t>“</a:t>
            </a:r>
            <a:r>
              <a:rPr lang="es-ES" dirty="0" err="1" smtClean="0">
                <a:solidFill>
                  <a:srgbClr val="636382"/>
                </a:solidFill>
              </a:rPr>
              <a:t>naive</a:t>
            </a:r>
            <a:r>
              <a:rPr lang="es-ES" dirty="0" smtClean="0">
                <a:solidFill>
                  <a:srgbClr val="636382"/>
                </a:solidFill>
              </a:rPr>
              <a:t>” – subestiman ocupación</a:t>
            </a:r>
            <a:endParaRPr lang="es-ES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594" y="99447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  <a:blipFill rotWithShape="0">
                <a:blip r:embed="rId3"/>
                <a:stretch>
                  <a:fillRect l="-1387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79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091639"/>
            <a:ext cx="849694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tamaño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naturaleza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arbitrariamente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interesan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número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potenciales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cantidad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un set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más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Interés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que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endParaRPr lang="es-ES" sz="24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430" y="930969"/>
            <a:ext cx="87129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robabilidad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priori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que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4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7584" y="328498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859115" y="381587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922177" y="416299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205956" y="448970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615860" y="485724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136122" y="526562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552797" y="344833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1946935" y="355043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205956" y="346875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71010" y="361223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9784" y="347679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097377" y="346875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07171" y="347679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729904" y="347679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089944" y="347679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516715" y="355043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4863556" y="364502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290394" y="364502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2738451" y="428464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297398" y="392196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540465" y="506947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297398" y="426302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2836966" y="392414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3817678" y="394504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598914" y="507666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4974676" y="388527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241614" y="498969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566123" y="531460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4928470" y="431206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074966" y="382453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058408" y="464236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961332" y="363122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961332" y="388569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316543" y="360000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249726" y="426752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473862" y="433231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5889848" y="351093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5889848" y="389267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156176" y="342814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150254" y="378818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788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876" y="1412776"/>
            <a:ext cx="835292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n-US" sz="28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Cómo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desconocida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usarse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estimar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frecuentemente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términos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indistintamente</a:t>
            </a:r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39663"/>
            <a:ext cx="8712968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protocolo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básico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consiste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revisitar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buscando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deseada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evidencias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referido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presencia-ausencia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-no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</a:t>
            </a: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Huellas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Vocalizaciones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cámara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580112" y="3501008"/>
            <a:ext cx="360040" cy="2232248"/>
          </a:xfrm>
          <a:prstGeom prst="rightBrace">
            <a:avLst>
              <a:gd name="adj1" fmla="val 66535"/>
              <a:gd name="adj2" fmla="val 4744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/>
          <p:cNvSpPr txBox="1"/>
          <p:nvPr/>
        </p:nvSpPr>
        <p:spPr>
          <a:xfrm>
            <a:off x="5220072" y="4253026"/>
            <a:ext cx="3245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AR" sz="2000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Enfoques de muestreo</a:t>
            </a:r>
            <a:endParaRPr lang="es-ES" sz="2000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052736"/>
            <a:ext cx="856895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ha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sobre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tomaba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3933056"/>
            <a:ext cx="4770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¿Cuál </a:t>
            </a:r>
            <a:r>
              <a:rPr lang="es-ES" sz="2800" b="1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el problema de esto?</a:t>
            </a:r>
            <a:endParaRPr lang="es-ES" sz="2800" b="1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24744"/>
            <a:ext cx="8856984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524" y="1268760"/>
            <a:ext cx="8568952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Podríamos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encuentra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clasificados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8323" y="3799250"/>
            <a:ext cx="3987354" cy="1935469"/>
            <a:chOff x="2096814" y="3717032"/>
            <a:chExt cx="4950372" cy="2511533"/>
          </a:xfrm>
        </p:grpSpPr>
        <p:sp>
          <p:nvSpPr>
            <p:cNvPr id="8" name="Freeform 7"/>
            <p:cNvSpPr/>
            <p:nvPr/>
          </p:nvSpPr>
          <p:spPr>
            <a:xfrm>
              <a:off x="2096814" y="3717032"/>
              <a:ext cx="4950372" cy="2511533"/>
            </a:xfrm>
            <a:custGeom>
              <a:avLst/>
              <a:gdLst>
                <a:gd name="connsiteX0" fmla="*/ 567558 w 4950372"/>
                <a:gd name="connsiteY0" fmla="*/ 47297 h 1939159"/>
                <a:gd name="connsiteX1" fmla="*/ 567558 w 4950372"/>
                <a:gd name="connsiteY1" fmla="*/ 47297 h 1939159"/>
                <a:gd name="connsiteX2" fmla="*/ 725213 w 4950372"/>
                <a:gd name="connsiteY2" fmla="*/ 126124 h 1939159"/>
                <a:gd name="connsiteX3" fmla="*/ 977462 w 4950372"/>
                <a:gd name="connsiteY3" fmla="*/ 157655 h 1939159"/>
                <a:gd name="connsiteX4" fmla="*/ 1040524 w 4950372"/>
                <a:gd name="connsiteY4" fmla="*/ 189186 h 1939159"/>
                <a:gd name="connsiteX5" fmla="*/ 1119351 w 4950372"/>
                <a:gd name="connsiteY5" fmla="*/ 204952 h 1939159"/>
                <a:gd name="connsiteX6" fmla="*/ 1182413 w 4950372"/>
                <a:gd name="connsiteY6" fmla="*/ 220717 h 1939159"/>
                <a:gd name="connsiteX7" fmla="*/ 1308538 w 4950372"/>
                <a:gd name="connsiteY7" fmla="*/ 252248 h 1939159"/>
                <a:gd name="connsiteX8" fmla="*/ 1655379 w 4950372"/>
                <a:gd name="connsiteY8" fmla="*/ 236483 h 1939159"/>
                <a:gd name="connsiteX9" fmla="*/ 1702676 w 4950372"/>
                <a:gd name="connsiteY9" fmla="*/ 220717 h 1939159"/>
                <a:gd name="connsiteX10" fmla="*/ 1765738 w 4950372"/>
                <a:gd name="connsiteY10" fmla="*/ 204952 h 1939159"/>
                <a:gd name="connsiteX11" fmla="*/ 1844565 w 4950372"/>
                <a:gd name="connsiteY11" fmla="*/ 173421 h 1939159"/>
                <a:gd name="connsiteX12" fmla="*/ 2317531 w 4950372"/>
                <a:gd name="connsiteY12" fmla="*/ 141890 h 1939159"/>
                <a:gd name="connsiteX13" fmla="*/ 3515710 w 4950372"/>
                <a:gd name="connsiteY13" fmla="*/ 157655 h 1939159"/>
                <a:gd name="connsiteX14" fmla="*/ 3689131 w 4950372"/>
                <a:gd name="connsiteY14" fmla="*/ 204952 h 1939159"/>
                <a:gd name="connsiteX15" fmla="*/ 3736427 w 4950372"/>
                <a:gd name="connsiteY15" fmla="*/ 220717 h 1939159"/>
                <a:gd name="connsiteX16" fmla="*/ 4020207 w 4950372"/>
                <a:gd name="connsiteY16" fmla="*/ 252248 h 1939159"/>
                <a:gd name="connsiteX17" fmla="*/ 4303986 w 4950372"/>
                <a:gd name="connsiteY17" fmla="*/ 236483 h 1939159"/>
                <a:gd name="connsiteX18" fmla="*/ 4477407 w 4950372"/>
                <a:gd name="connsiteY18" fmla="*/ 283779 h 1939159"/>
                <a:gd name="connsiteX19" fmla="*/ 4540469 w 4950372"/>
                <a:gd name="connsiteY19" fmla="*/ 346841 h 1939159"/>
                <a:gd name="connsiteX20" fmla="*/ 4587765 w 4950372"/>
                <a:gd name="connsiteY20" fmla="*/ 378373 h 1939159"/>
                <a:gd name="connsiteX21" fmla="*/ 4650827 w 4950372"/>
                <a:gd name="connsiteY21" fmla="*/ 425669 h 1939159"/>
                <a:gd name="connsiteX22" fmla="*/ 4729655 w 4950372"/>
                <a:gd name="connsiteY22" fmla="*/ 520262 h 1939159"/>
                <a:gd name="connsiteX23" fmla="*/ 4776951 w 4950372"/>
                <a:gd name="connsiteY23" fmla="*/ 551793 h 1939159"/>
                <a:gd name="connsiteX24" fmla="*/ 4808482 w 4950372"/>
                <a:gd name="connsiteY24" fmla="*/ 614855 h 1939159"/>
                <a:gd name="connsiteX25" fmla="*/ 4840013 w 4950372"/>
                <a:gd name="connsiteY25" fmla="*/ 662152 h 1939159"/>
                <a:gd name="connsiteX26" fmla="*/ 4855779 w 4950372"/>
                <a:gd name="connsiteY26" fmla="*/ 725214 h 1939159"/>
                <a:gd name="connsiteX27" fmla="*/ 4918841 w 4950372"/>
                <a:gd name="connsiteY27" fmla="*/ 851338 h 1939159"/>
                <a:gd name="connsiteX28" fmla="*/ 4934607 w 4950372"/>
                <a:gd name="connsiteY28" fmla="*/ 914400 h 1939159"/>
                <a:gd name="connsiteX29" fmla="*/ 4950372 w 4950372"/>
                <a:gd name="connsiteY29" fmla="*/ 961697 h 1939159"/>
                <a:gd name="connsiteX30" fmla="*/ 4934607 w 4950372"/>
                <a:gd name="connsiteY30" fmla="*/ 1135117 h 1939159"/>
                <a:gd name="connsiteX31" fmla="*/ 4918841 w 4950372"/>
                <a:gd name="connsiteY31" fmla="*/ 1182414 h 1939159"/>
                <a:gd name="connsiteX32" fmla="*/ 4792717 w 4950372"/>
                <a:gd name="connsiteY32" fmla="*/ 1292773 h 1939159"/>
                <a:gd name="connsiteX33" fmla="*/ 4745420 w 4950372"/>
                <a:gd name="connsiteY33" fmla="*/ 1308538 h 1939159"/>
                <a:gd name="connsiteX34" fmla="*/ 4682358 w 4950372"/>
                <a:gd name="connsiteY34" fmla="*/ 1340069 h 1939159"/>
                <a:gd name="connsiteX35" fmla="*/ 4635062 w 4950372"/>
                <a:gd name="connsiteY35" fmla="*/ 1355835 h 1939159"/>
                <a:gd name="connsiteX36" fmla="*/ 4524703 w 4950372"/>
                <a:gd name="connsiteY36" fmla="*/ 1403131 h 1939159"/>
                <a:gd name="connsiteX37" fmla="*/ 4461641 w 4950372"/>
                <a:gd name="connsiteY37" fmla="*/ 1450428 h 1939159"/>
                <a:gd name="connsiteX38" fmla="*/ 4335517 w 4950372"/>
                <a:gd name="connsiteY38" fmla="*/ 1560786 h 1939159"/>
                <a:gd name="connsiteX39" fmla="*/ 4240924 w 4950372"/>
                <a:gd name="connsiteY39" fmla="*/ 1718441 h 1939159"/>
                <a:gd name="connsiteX40" fmla="*/ 4209393 w 4950372"/>
                <a:gd name="connsiteY40" fmla="*/ 1749973 h 1939159"/>
                <a:gd name="connsiteX41" fmla="*/ 4177862 w 4950372"/>
                <a:gd name="connsiteY41" fmla="*/ 1797269 h 1939159"/>
                <a:gd name="connsiteX42" fmla="*/ 4035972 w 4950372"/>
                <a:gd name="connsiteY42" fmla="*/ 1876097 h 1939159"/>
                <a:gd name="connsiteX43" fmla="*/ 3972910 w 4950372"/>
                <a:gd name="connsiteY43" fmla="*/ 1907628 h 1939159"/>
                <a:gd name="connsiteX44" fmla="*/ 3815255 w 4950372"/>
                <a:gd name="connsiteY44" fmla="*/ 1939159 h 1939159"/>
                <a:gd name="connsiteX45" fmla="*/ 3610303 w 4950372"/>
                <a:gd name="connsiteY45" fmla="*/ 1923393 h 1939159"/>
                <a:gd name="connsiteX46" fmla="*/ 3468413 w 4950372"/>
                <a:gd name="connsiteY46" fmla="*/ 1876097 h 1939159"/>
                <a:gd name="connsiteX47" fmla="*/ 3326524 w 4950372"/>
                <a:gd name="connsiteY47" fmla="*/ 1844566 h 1939159"/>
                <a:gd name="connsiteX48" fmla="*/ 3168869 w 4950372"/>
                <a:gd name="connsiteY48" fmla="*/ 1797269 h 1939159"/>
                <a:gd name="connsiteX49" fmla="*/ 3074276 w 4950372"/>
                <a:gd name="connsiteY49" fmla="*/ 1781504 h 1939159"/>
                <a:gd name="connsiteX50" fmla="*/ 2837793 w 4950372"/>
                <a:gd name="connsiteY50" fmla="*/ 1734207 h 1939159"/>
                <a:gd name="connsiteX51" fmla="*/ 2522482 w 4950372"/>
                <a:gd name="connsiteY51" fmla="*/ 1749973 h 1939159"/>
                <a:gd name="connsiteX52" fmla="*/ 2380593 w 4950372"/>
                <a:gd name="connsiteY52" fmla="*/ 1781504 h 1939159"/>
                <a:gd name="connsiteX53" fmla="*/ 2033751 w 4950372"/>
                <a:gd name="connsiteY53" fmla="*/ 1765738 h 1939159"/>
                <a:gd name="connsiteX54" fmla="*/ 1923393 w 4950372"/>
                <a:gd name="connsiteY54" fmla="*/ 1734207 h 1939159"/>
                <a:gd name="connsiteX55" fmla="*/ 1860331 w 4950372"/>
                <a:gd name="connsiteY55" fmla="*/ 1718441 h 1939159"/>
                <a:gd name="connsiteX56" fmla="*/ 1781503 w 4950372"/>
                <a:gd name="connsiteY56" fmla="*/ 1702676 h 1939159"/>
                <a:gd name="connsiteX57" fmla="*/ 1734207 w 4950372"/>
                <a:gd name="connsiteY57" fmla="*/ 1686910 h 1939159"/>
                <a:gd name="connsiteX58" fmla="*/ 1671145 w 4950372"/>
                <a:gd name="connsiteY58" fmla="*/ 1671145 h 1939159"/>
                <a:gd name="connsiteX59" fmla="*/ 1576551 w 4950372"/>
                <a:gd name="connsiteY59" fmla="*/ 1639614 h 1939159"/>
                <a:gd name="connsiteX60" fmla="*/ 1481958 w 4950372"/>
                <a:gd name="connsiteY60" fmla="*/ 1608083 h 1939159"/>
                <a:gd name="connsiteX61" fmla="*/ 1418896 w 4950372"/>
                <a:gd name="connsiteY61" fmla="*/ 1592317 h 1939159"/>
                <a:gd name="connsiteX62" fmla="*/ 1308538 w 4950372"/>
                <a:gd name="connsiteY62" fmla="*/ 1529255 h 1939159"/>
                <a:gd name="connsiteX63" fmla="*/ 1150882 w 4950372"/>
                <a:gd name="connsiteY63" fmla="*/ 1450428 h 1939159"/>
                <a:gd name="connsiteX64" fmla="*/ 1008993 w 4950372"/>
                <a:gd name="connsiteY64" fmla="*/ 1371600 h 1939159"/>
                <a:gd name="connsiteX65" fmla="*/ 914400 w 4950372"/>
                <a:gd name="connsiteY65" fmla="*/ 1308538 h 1939159"/>
                <a:gd name="connsiteX66" fmla="*/ 867103 w 4950372"/>
                <a:gd name="connsiteY66" fmla="*/ 1277007 h 1939159"/>
                <a:gd name="connsiteX67" fmla="*/ 788276 w 4950372"/>
                <a:gd name="connsiteY67" fmla="*/ 1213945 h 1939159"/>
                <a:gd name="connsiteX68" fmla="*/ 709448 w 4950372"/>
                <a:gd name="connsiteY68" fmla="*/ 1166648 h 1939159"/>
                <a:gd name="connsiteX69" fmla="*/ 646386 w 4950372"/>
                <a:gd name="connsiteY69" fmla="*/ 1135117 h 1939159"/>
                <a:gd name="connsiteX70" fmla="*/ 599089 w 4950372"/>
                <a:gd name="connsiteY70" fmla="*/ 1087821 h 1939159"/>
                <a:gd name="connsiteX71" fmla="*/ 488731 w 4950372"/>
                <a:gd name="connsiteY71" fmla="*/ 1008993 h 1939159"/>
                <a:gd name="connsiteX72" fmla="*/ 378372 w 4950372"/>
                <a:gd name="connsiteY72" fmla="*/ 930166 h 1939159"/>
                <a:gd name="connsiteX73" fmla="*/ 331076 w 4950372"/>
                <a:gd name="connsiteY73" fmla="*/ 914400 h 1939159"/>
                <a:gd name="connsiteX74" fmla="*/ 252248 w 4950372"/>
                <a:gd name="connsiteY74" fmla="*/ 851338 h 1939159"/>
                <a:gd name="connsiteX75" fmla="*/ 173420 w 4950372"/>
                <a:gd name="connsiteY75" fmla="*/ 756745 h 1939159"/>
                <a:gd name="connsiteX76" fmla="*/ 126124 w 4950372"/>
                <a:gd name="connsiteY76" fmla="*/ 725214 h 1939159"/>
                <a:gd name="connsiteX77" fmla="*/ 94593 w 4950372"/>
                <a:gd name="connsiteY77" fmla="*/ 677917 h 1939159"/>
                <a:gd name="connsiteX78" fmla="*/ 47296 w 4950372"/>
                <a:gd name="connsiteY78" fmla="*/ 504497 h 1939159"/>
                <a:gd name="connsiteX79" fmla="*/ 31531 w 4950372"/>
                <a:gd name="connsiteY79" fmla="*/ 409904 h 1939159"/>
                <a:gd name="connsiteX80" fmla="*/ 0 w 4950372"/>
                <a:gd name="connsiteY80" fmla="*/ 299545 h 1939159"/>
                <a:gd name="connsiteX81" fmla="*/ 15765 w 4950372"/>
                <a:gd name="connsiteY81" fmla="*/ 173421 h 1939159"/>
                <a:gd name="connsiteX82" fmla="*/ 94593 w 4950372"/>
                <a:gd name="connsiteY82" fmla="*/ 157655 h 1939159"/>
                <a:gd name="connsiteX83" fmla="*/ 394138 w 4950372"/>
                <a:gd name="connsiteY83" fmla="*/ 141890 h 1939159"/>
                <a:gd name="connsiteX84" fmla="*/ 441434 w 4950372"/>
                <a:gd name="connsiteY84" fmla="*/ 126124 h 1939159"/>
                <a:gd name="connsiteX85" fmla="*/ 457200 w 4950372"/>
                <a:gd name="connsiteY85" fmla="*/ 78828 h 1939159"/>
                <a:gd name="connsiteX86" fmla="*/ 472965 w 4950372"/>
                <a:gd name="connsiteY86" fmla="*/ 0 h 1939159"/>
                <a:gd name="connsiteX87" fmla="*/ 504496 w 4950372"/>
                <a:gd name="connsiteY87" fmla="*/ 47297 h 1939159"/>
                <a:gd name="connsiteX88" fmla="*/ 551793 w 4950372"/>
                <a:gd name="connsiteY88" fmla="*/ 63062 h 1939159"/>
                <a:gd name="connsiteX89" fmla="*/ 567558 w 4950372"/>
                <a:gd name="connsiteY89" fmla="*/ 47297 h 19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950372" h="1939159">
                  <a:moveTo>
                    <a:pt x="567558" y="47297"/>
                  </a:moveTo>
                  <a:lnTo>
                    <a:pt x="567558" y="47297"/>
                  </a:lnTo>
                  <a:cubicBezTo>
                    <a:pt x="620110" y="73573"/>
                    <a:pt x="669808" y="106569"/>
                    <a:pt x="725213" y="126124"/>
                  </a:cubicBezTo>
                  <a:cubicBezTo>
                    <a:pt x="745889" y="133422"/>
                    <a:pt x="973818" y="157250"/>
                    <a:pt x="977462" y="157655"/>
                  </a:cubicBezTo>
                  <a:cubicBezTo>
                    <a:pt x="998483" y="168165"/>
                    <a:pt x="1018228" y="181754"/>
                    <a:pt x="1040524" y="189186"/>
                  </a:cubicBezTo>
                  <a:cubicBezTo>
                    <a:pt x="1065945" y="197660"/>
                    <a:pt x="1093193" y="199139"/>
                    <a:pt x="1119351" y="204952"/>
                  </a:cubicBezTo>
                  <a:cubicBezTo>
                    <a:pt x="1140503" y="209652"/>
                    <a:pt x="1161261" y="216017"/>
                    <a:pt x="1182413" y="220717"/>
                  </a:cubicBezTo>
                  <a:cubicBezTo>
                    <a:pt x="1296559" y="246083"/>
                    <a:pt x="1224023" y="224077"/>
                    <a:pt x="1308538" y="252248"/>
                  </a:cubicBezTo>
                  <a:cubicBezTo>
                    <a:pt x="1424152" y="246993"/>
                    <a:pt x="1540015" y="245712"/>
                    <a:pt x="1655379" y="236483"/>
                  </a:cubicBezTo>
                  <a:cubicBezTo>
                    <a:pt x="1671945" y="235158"/>
                    <a:pt x="1686697" y="225282"/>
                    <a:pt x="1702676" y="220717"/>
                  </a:cubicBezTo>
                  <a:cubicBezTo>
                    <a:pt x="1723510" y="214764"/>
                    <a:pt x="1745182" y="211804"/>
                    <a:pt x="1765738" y="204952"/>
                  </a:cubicBezTo>
                  <a:cubicBezTo>
                    <a:pt x="1792586" y="196003"/>
                    <a:pt x="1816990" y="179785"/>
                    <a:pt x="1844565" y="173421"/>
                  </a:cubicBezTo>
                  <a:cubicBezTo>
                    <a:pt x="1948002" y="149551"/>
                    <a:pt x="2304030" y="142504"/>
                    <a:pt x="2317531" y="141890"/>
                  </a:cubicBezTo>
                  <a:lnTo>
                    <a:pt x="3515710" y="157655"/>
                  </a:lnTo>
                  <a:cubicBezTo>
                    <a:pt x="3563841" y="158843"/>
                    <a:pt x="3647615" y="191113"/>
                    <a:pt x="3689131" y="204952"/>
                  </a:cubicBezTo>
                  <a:cubicBezTo>
                    <a:pt x="3704896" y="210207"/>
                    <a:pt x="3719877" y="219212"/>
                    <a:pt x="3736427" y="220717"/>
                  </a:cubicBezTo>
                  <a:cubicBezTo>
                    <a:pt x="3946855" y="239847"/>
                    <a:pt x="3852386" y="228274"/>
                    <a:pt x="4020207" y="252248"/>
                  </a:cubicBezTo>
                  <a:cubicBezTo>
                    <a:pt x="4114800" y="246993"/>
                    <a:pt x="4209317" y="232842"/>
                    <a:pt x="4303986" y="236483"/>
                  </a:cubicBezTo>
                  <a:cubicBezTo>
                    <a:pt x="4344181" y="238029"/>
                    <a:pt x="4428133" y="267355"/>
                    <a:pt x="4477407" y="283779"/>
                  </a:cubicBezTo>
                  <a:cubicBezTo>
                    <a:pt x="4498428" y="304800"/>
                    <a:pt x="4517898" y="327494"/>
                    <a:pt x="4540469" y="346841"/>
                  </a:cubicBezTo>
                  <a:cubicBezTo>
                    <a:pt x="4554855" y="359172"/>
                    <a:pt x="4572347" y="367360"/>
                    <a:pt x="4587765" y="378373"/>
                  </a:cubicBezTo>
                  <a:cubicBezTo>
                    <a:pt x="4609146" y="393646"/>
                    <a:pt x="4630877" y="408569"/>
                    <a:pt x="4650827" y="425669"/>
                  </a:cubicBezTo>
                  <a:cubicBezTo>
                    <a:pt x="4831614" y="580628"/>
                    <a:pt x="4583700" y="374307"/>
                    <a:pt x="4729655" y="520262"/>
                  </a:cubicBezTo>
                  <a:cubicBezTo>
                    <a:pt x="4743053" y="533660"/>
                    <a:pt x="4761186" y="541283"/>
                    <a:pt x="4776951" y="551793"/>
                  </a:cubicBezTo>
                  <a:cubicBezTo>
                    <a:pt x="4787461" y="572814"/>
                    <a:pt x="4796822" y="594450"/>
                    <a:pt x="4808482" y="614855"/>
                  </a:cubicBezTo>
                  <a:cubicBezTo>
                    <a:pt x="4817883" y="631306"/>
                    <a:pt x="4832549" y="644736"/>
                    <a:pt x="4840013" y="662152"/>
                  </a:cubicBezTo>
                  <a:cubicBezTo>
                    <a:pt x="4848548" y="682068"/>
                    <a:pt x="4848927" y="704658"/>
                    <a:pt x="4855779" y="725214"/>
                  </a:cubicBezTo>
                  <a:cubicBezTo>
                    <a:pt x="4881491" y="802350"/>
                    <a:pt x="4880220" y="793406"/>
                    <a:pt x="4918841" y="851338"/>
                  </a:cubicBezTo>
                  <a:cubicBezTo>
                    <a:pt x="4924096" y="872359"/>
                    <a:pt x="4928654" y="893566"/>
                    <a:pt x="4934607" y="914400"/>
                  </a:cubicBezTo>
                  <a:cubicBezTo>
                    <a:pt x="4939172" y="930379"/>
                    <a:pt x="4950372" y="945079"/>
                    <a:pt x="4950372" y="961697"/>
                  </a:cubicBezTo>
                  <a:cubicBezTo>
                    <a:pt x="4950372" y="1019742"/>
                    <a:pt x="4942816" y="1077655"/>
                    <a:pt x="4934607" y="1135117"/>
                  </a:cubicBezTo>
                  <a:cubicBezTo>
                    <a:pt x="4932257" y="1151568"/>
                    <a:pt x="4928812" y="1169119"/>
                    <a:pt x="4918841" y="1182414"/>
                  </a:cubicBezTo>
                  <a:cubicBezTo>
                    <a:pt x="4894189" y="1215283"/>
                    <a:pt x="4836475" y="1270894"/>
                    <a:pt x="4792717" y="1292773"/>
                  </a:cubicBezTo>
                  <a:cubicBezTo>
                    <a:pt x="4777853" y="1300205"/>
                    <a:pt x="4760695" y="1301992"/>
                    <a:pt x="4745420" y="1308538"/>
                  </a:cubicBezTo>
                  <a:cubicBezTo>
                    <a:pt x="4723818" y="1317796"/>
                    <a:pt x="4703960" y="1330811"/>
                    <a:pt x="4682358" y="1340069"/>
                  </a:cubicBezTo>
                  <a:cubicBezTo>
                    <a:pt x="4667084" y="1346615"/>
                    <a:pt x="4649926" y="1348403"/>
                    <a:pt x="4635062" y="1355835"/>
                  </a:cubicBezTo>
                  <a:cubicBezTo>
                    <a:pt x="4526192" y="1410271"/>
                    <a:pt x="4655942" y="1370322"/>
                    <a:pt x="4524703" y="1403131"/>
                  </a:cubicBezTo>
                  <a:cubicBezTo>
                    <a:pt x="4503682" y="1418897"/>
                    <a:pt x="4483023" y="1435155"/>
                    <a:pt x="4461641" y="1450428"/>
                  </a:cubicBezTo>
                  <a:cubicBezTo>
                    <a:pt x="4417106" y="1482239"/>
                    <a:pt x="4361692" y="1508437"/>
                    <a:pt x="4335517" y="1560786"/>
                  </a:cubicBezTo>
                  <a:cubicBezTo>
                    <a:pt x="4310635" y="1610550"/>
                    <a:pt x="4278974" y="1680389"/>
                    <a:pt x="4240924" y="1718441"/>
                  </a:cubicBezTo>
                  <a:cubicBezTo>
                    <a:pt x="4230414" y="1728952"/>
                    <a:pt x="4218678" y="1738366"/>
                    <a:pt x="4209393" y="1749973"/>
                  </a:cubicBezTo>
                  <a:cubicBezTo>
                    <a:pt x="4197557" y="1764769"/>
                    <a:pt x="4192122" y="1784792"/>
                    <a:pt x="4177862" y="1797269"/>
                  </a:cubicBezTo>
                  <a:cubicBezTo>
                    <a:pt x="4079541" y="1883299"/>
                    <a:pt x="4114791" y="1842317"/>
                    <a:pt x="4035972" y="1876097"/>
                  </a:cubicBezTo>
                  <a:cubicBezTo>
                    <a:pt x="4014370" y="1885355"/>
                    <a:pt x="3995508" y="1901172"/>
                    <a:pt x="3972910" y="1907628"/>
                  </a:cubicBezTo>
                  <a:cubicBezTo>
                    <a:pt x="3921380" y="1922351"/>
                    <a:pt x="3815255" y="1939159"/>
                    <a:pt x="3815255" y="1939159"/>
                  </a:cubicBezTo>
                  <a:cubicBezTo>
                    <a:pt x="3746938" y="1933904"/>
                    <a:pt x="3678353" y="1931399"/>
                    <a:pt x="3610303" y="1923393"/>
                  </a:cubicBezTo>
                  <a:cubicBezTo>
                    <a:pt x="3558977" y="1917355"/>
                    <a:pt x="3516171" y="1894007"/>
                    <a:pt x="3468413" y="1876097"/>
                  </a:cubicBezTo>
                  <a:cubicBezTo>
                    <a:pt x="3406311" y="1852809"/>
                    <a:pt x="3407656" y="1858088"/>
                    <a:pt x="3326524" y="1844566"/>
                  </a:cubicBezTo>
                  <a:cubicBezTo>
                    <a:pt x="3266206" y="1824460"/>
                    <a:pt x="3228430" y="1809181"/>
                    <a:pt x="3168869" y="1797269"/>
                  </a:cubicBezTo>
                  <a:cubicBezTo>
                    <a:pt x="3137524" y="1791000"/>
                    <a:pt x="3105807" y="1786759"/>
                    <a:pt x="3074276" y="1781504"/>
                  </a:cubicBezTo>
                  <a:cubicBezTo>
                    <a:pt x="2934537" y="1734925"/>
                    <a:pt x="3012716" y="1753644"/>
                    <a:pt x="2837793" y="1734207"/>
                  </a:cubicBezTo>
                  <a:cubicBezTo>
                    <a:pt x="2732689" y="1739462"/>
                    <a:pt x="2627382" y="1741581"/>
                    <a:pt x="2522482" y="1749973"/>
                  </a:cubicBezTo>
                  <a:cubicBezTo>
                    <a:pt x="2493042" y="1752328"/>
                    <a:pt x="2412535" y="1773518"/>
                    <a:pt x="2380593" y="1781504"/>
                  </a:cubicBezTo>
                  <a:cubicBezTo>
                    <a:pt x="2264979" y="1776249"/>
                    <a:pt x="2149143" y="1774614"/>
                    <a:pt x="2033751" y="1765738"/>
                  </a:cubicBezTo>
                  <a:cubicBezTo>
                    <a:pt x="2000023" y="1763144"/>
                    <a:pt x="1956382" y="1743633"/>
                    <a:pt x="1923393" y="1734207"/>
                  </a:cubicBezTo>
                  <a:cubicBezTo>
                    <a:pt x="1902559" y="1728254"/>
                    <a:pt x="1881483" y="1723141"/>
                    <a:pt x="1860331" y="1718441"/>
                  </a:cubicBezTo>
                  <a:cubicBezTo>
                    <a:pt x="1834173" y="1712628"/>
                    <a:pt x="1807499" y="1709175"/>
                    <a:pt x="1781503" y="1702676"/>
                  </a:cubicBezTo>
                  <a:cubicBezTo>
                    <a:pt x="1765381" y="1698645"/>
                    <a:pt x="1750186" y="1691475"/>
                    <a:pt x="1734207" y="1686910"/>
                  </a:cubicBezTo>
                  <a:cubicBezTo>
                    <a:pt x="1713373" y="1680957"/>
                    <a:pt x="1691899" y="1677371"/>
                    <a:pt x="1671145" y="1671145"/>
                  </a:cubicBezTo>
                  <a:cubicBezTo>
                    <a:pt x="1639310" y="1661595"/>
                    <a:pt x="1608082" y="1650124"/>
                    <a:pt x="1576551" y="1639614"/>
                  </a:cubicBezTo>
                  <a:cubicBezTo>
                    <a:pt x="1545020" y="1629104"/>
                    <a:pt x="1514202" y="1616144"/>
                    <a:pt x="1481958" y="1608083"/>
                  </a:cubicBezTo>
                  <a:lnTo>
                    <a:pt x="1418896" y="1592317"/>
                  </a:lnTo>
                  <a:cubicBezTo>
                    <a:pt x="1255298" y="1483251"/>
                    <a:pt x="1508549" y="1649261"/>
                    <a:pt x="1308538" y="1529255"/>
                  </a:cubicBezTo>
                  <a:cubicBezTo>
                    <a:pt x="1174465" y="1448811"/>
                    <a:pt x="1262974" y="1478450"/>
                    <a:pt x="1150882" y="1450428"/>
                  </a:cubicBezTo>
                  <a:cubicBezTo>
                    <a:pt x="1014309" y="1359378"/>
                    <a:pt x="1232064" y="1501725"/>
                    <a:pt x="1008993" y="1371600"/>
                  </a:cubicBezTo>
                  <a:cubicBezTo>
                    <a:pt x="976260" y="1352505"/>
                    <a:pt x="945931" y="1329559"/>
                    <a:pt x="914400" y="1308538"/>
                  </a:cubicBezTo>
                  <a:cubicBezTo>
                    <a:pt x="898634" y="1298028"/>
                    <a:pt x="881899" y="1288844"/>
                    <a:pt x="867103" y="1277007"/>
                  </a:cubicBezTo>
                  <a:cubicBezTo>
                    <a:pt x="840827" y="1255986"/>
                    <a:pt x="815843" y="1233242"/>
                    <a:pt x="788276" y="1213945"/>
                  </a:cubicBezTo>
                  <a:cubicBezTo>
                    <a:pt x="763172" y="1196372"/>
                    <a:pt x="736235" y="1181530"/>
                    <a:pt x="709448" y="1166648"/>
                  </a:cubicBezTo>
                  <a:cubicBezTo>
                    <a:pt x="688904" y="1155234"/>
                    <a:pt x="665510" y="1148777"/>
                    <a:pt x="646386" y="1135117"/>
                  </a:cubicBezTo>
                  <a:cubicBezTo>
                    <a:pt x="628243" y="1122158"/>
                    <a:pt x="616017" y="1102331"/>
                    <a:pt x="599089" y="1087821"/>
                  </a:cubicBezTo>
                  <a:cubicBezTo>
                    <a:pt x="547565" y="1043657"/>
                    <a:pt x="538640" y="1044642"/>
                    <a:pt x="488731" y="1008993"/>
                  </a:cubicBezTo>
                  <a:cubicBezTo>
                    <a:pt x="472066" y="997090"/>
                    <a:pt x="403143" y="942552"/>
                    <a:pt x="378372" y="930166"/>
                  </a:cubicBezTo>
                  <a:cubicBezTo>
                    <a:pt x="363508" y="922734"/>
                    <a:pt x="346841" y="919655"/>
                    <a:pt x="331076" y="914400"/>
                  </a:cubicBezTo>
                  <a:cubicBezTo>
                    <a:pt x="260558" y="808624"/>
                    <a:pt x="343630" y="912259"/>
                    <a:pt x="252248" y="851338"/>
                  </a:cubicBezTo>
                  <a:cubicBezTo>
                    <a:pt x="174765" y="799682"/>
                    <a:pt x="231585" y="814910"/>
                    <a:pt x="173420" y="756745"/>
                  </a:cubicBezTo>
                  <a:cubicBezTo>
                    <a:pt x="160022" y="743347"/>
                    <a:pt x="141889" y="735724"/>
                    <a:pt x="126124" y="725214"/>
                  </a:cubicBezTo>
                  <a:cubicBezTo>
                    <a:pt x="115614" y="709448"/>
                    <a:pt x="102288" y="695232"/>
                    <a:pt x="94593" y="677917"/>
                  </a:cubicBezTo>
                  <a:cubicBezTo>
                    <a:pt x="68074" y="618249"/>
                    <a:pt x="58708" y="567263"/>
                    <a:pt x="47296" y="504497"/>
                  </a:cubicBezTo>
                  <a:cubicBezTo>
                    <a:pt x="41578" y="473047"/>
                    <a:pt x="37800" y="441249"/>
                    <a:pt x="31531" y="409904"/>
                  </a:cubicBezTo>
                  <a:cubicBezTo>
                    <a:pt x="21634" y="360418"/>
                    <a:pt x="15025" y="344620"/>
                    <a:pt x="0" y="299545"/>
                  </a:cubicBezTo>
                  <a:cubicBezTo>
                    <a:pt x="5255" y="257504"/>
                    <a:pt x="-7737" y="208674"/>
                    <a:pt x="15765" y="173421"/>
                  </a:cubicBezTo>
                  <a:cubicBezTo>
                    <a:pt x="30629" y="151125"/>
                    <a:pt x="67889" y="159880"/>
                    <a:pt x="94593" y="157655"/>
                  </a:cubicBezTo>
                  <a:cubicBezTo>
                    <a:pt x="194234" y="149352"/>
                    <a:pt x="294290" y="147145"/>
                    <a:pt x="394138" y="141890"/>
                  </a:cubicBezTo>
                  <a:cubicBezTo>
                    <a:pt x="409903" y="136635"/>
                    <a:pt x="429683" y="137875"/>
                    <a:pt x="441434" y="126124"/>
                  </a:cubicBezTo>
                  <a:cubicBezTo>
                    <a:pt x="453185" y="114373"/>
                    <a:pt x="453169" y="94950"/>
                    <a:pt x="457200" y="78828"/>
                  </a:cubicBezTo>
                  <a:cubicBezTo>
                    <a:pt x="463699" y="52832"/>
                    <a:pt x="467710" y="26276"/>
                    <a:pt x="472965" y="0"/>
                  </a:cubicBezTo>
                  <a:cubicBezTo>
                    <a:pt x="483475" y="15766"/>
                    <a:pt x="489700" y="35460"/>
                    <a:pt x="504496" y="47297"/>
                  </a:cubicBezTo>
                  <a:cubicBezTo>
                    <a:pt x="517473" y="57678"/>
                    <a:pt x="536929" y="55630"/>
                    <a:pt x="551793" y="63062"/>
                  </a:cubicBezTo>
                  <a:cubicBezTo>
                    <a:pt x="558440" y="66386"/>
                    <a:pt x="564931" y="49924"/>
                    <a:pt x="567558" y="472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Straight Connector 8"/>
            <p:cNvCxnSpPr>
              <a:stCxn id="8" idx="79"/>
              <a:endCxn id="8" idx="21"/>
            </p:cNvCxnSpPr>
            <p:nvPr/>
          </p:nvCxnSpPr>
          <p:spPr>
            <a:xfrm>
              <a:off x="2128345" y="4247926"/>
              <a:ext cx="4619296" cy="2041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77"/>
              <a:endCxn id="8" idx="26"/>
            </p:cNvCxnSpPr>
            <p:nvPr/>
          </p:nvCxnSpPr>
          <p:spPr>
            <a:xfrm>
              <a:off x="2191407" y="4595047"/>
              <a:ext cx="4761186" cy="61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72"/>
              <a:endCxn id="8" idx="29"/>
            </p:cNvCxnSpPr>
            <p:nvPr/>
          </p:nvCxnSpPr>
          <p:spPr>
            <a:xfrm>
              <a:off x="2475186" y="4921751"/>
              <a:ext cx="4572000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" idx="67"/>
              <a:endCxn id="8" idx="32"/>
            </p:cNvCxnSpPr>
            <p:nvPr/>
          </p:nvCxnSpPr>
          <p:spPr>
            <a:xfrm>
              <a:off x="2885090" y="5289292"/>
              <a:ext cx="4004441" cy="10209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62"/>
              <a:endCxn id="8" idx="38"/>
            </p:cNvCxnSpPr>
            <p:nvPr/>
          </p:nvCxnSpPr>
          <p:spPr>
            <a:xfrm>
              <a:off x="3405352" y="5697671"/>
              <a:ext cx="3026979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2"/>
            </p:cNvCxnSpPr>
            <p:nvPr/>
          </p:nvCxnSpPr>
          <p:spPr>
            <a:xfrm>
              <a:off x="2822027" y="3880384"/>
              <a:ext cx="43563" cy="14014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5"/>
              <a:endCxn id="8" idx="63"/>
            </p:cNvCxnSpPr>
            <p:nvPr/>
          </p:nvCxnSpPr>
          <p:spPr>
            <a:xfrm>
              <a:off x="3216165" y="3982479"/>
              <a:ext cx="31531" cy="161309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83"/>
              <a:endCxn id="8" idx="72"/>
            </p:cNvCxnSpPr>
            <p:nvPr/>
          </p:nvCxnSpPr>
          <p:spPr>
            <a:xfrm flipH="1">
              <a:off x="2475186" y="3900803"/>
              <a:ext cx="15766" cy="10209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40240" y="4044278"/>
              <a:ext cx="34500" cy="17635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19014" y="3908847"/>
              <a:ext cx="15766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12"/>
            </p:cNvCxnSpPr>
            <p:nvPr/>
          </p:nvCxnSpPr>
          <p:spPr>
            <a:xfrm flipH="1">
              <a:off x="4366607" y="3900803"/>
              <a:ext cx="47738" cy="210531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76401" y="3908847"/>
              <a:ext cx="23629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99134" y="3908847"/>
              <a:ext cx="15766" cy="20644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359174" y="3908847"/>
              <a:ext cx="15766" cy="21279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14"/>
            </p:cNvCxnSpPr>
            <p:nvPr/>
          </p:nvCxnSpPr>
          <p:spPr>
            <a:xfrm>
              <a:off x="5785945" y="3982479"/>
              <a:ext cx="10191" cy="218282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42"/>
            </p:cNvCxnSpPr>
            <p:nvPr/>
          </p:nvCxnSpPr>
          <p:spPr>
            <a:xfrm flipH="1">
              <a:off x="6132786" y="4077072"/>
              <a:ext cx="41282" cy="206981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8" idx="36"/>
            </p:cNvCxnSpPr>
            <p:nvPr/>
          </p:nvCxnSpPr>
          <p:spPr>
            <a:xfrm>
              <a:off x="6559624" y="4077072"/>
              <a:ext cx="61893" cy="14572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007681" y="471669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628" y="4354011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Oval 27"/>
            <p:cNvSpPr/>
            <p:nvPr/>
          </p:nvSpPr>
          <p:spPr>
            <a:xfrm>
              <a:off x="4809695" y="5501526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Oval 28"/>
            <p:cNvSpPr/>
            <p:nvPr/>
          </p:nvSpPr>
          <p:spPr>
            <a:xfrm>
              <a:off x="2566628" y="4695075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Oval 29"/>
            <p:cNvSpPr/>
            <p:nvPr/>
          </p:nvSpPr>
          <p:spPr>
            <a:xfrm>
              <a:off x="4106196" y="435618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Oval 30"/>
            <p:cNvSpPr/>
            <p:nvPr/>
          </p:nvSpPr>
          <p:spPr>
            <a:xfrm>
              <a:off x="5086908" y="4377094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Oval 31"/>
            <p:cNvSpPr/>
            <p:nvPr/>
          </p:nvSpPr>
          <p:spPr>
            <a:xfrm>
              <a:off x="5868144" y="550870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Oval 32"/>
            <p:cNvSpPr/>
            <p:nvPr/>
          </p:nvSpPr>
          <p:spPr>
            <a:xfrm>
              <a:off x="6243906" y="4317325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Oval 33"/>
            <p:cNvSpPr/>
            <p:nvPr/>
          </p:nvSpPr>
          <p:spPr>
            <a:xfrm>
              <a:off x="4510844" y="542174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Oval 34"/>
            <p:cNvSpPr/>
            <p:nvPr/>
          </p:nvSpPr>
          <p:spPr>
            <a:xfrm>
              <a:off x="4835353" y="574665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Oval 35"/>
            <p:cNvSpPr/>
            <p:nvPr/>
          </p:nvSpPr>
          <p:spPr>
            <a:xfrm>
              <a:off x="6197700" y="4744113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Oval 36"/>
            <p:cNvSpPr/>
            <p:nvPr/>
          </p:nvSpPr>
          <p:spPr>
            <a:xfrm>
              <a:off x="3344196" y="425658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Oval 37"/>
            <p:cNvSpPr/>
            <p:nvPr/>
          </p:nvSpPr>
          <p:spPr>
            <a:xfrm>
              <a:off x="3327638" y="507441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Oval 38"/>
            <p:cNvSpPr/>
            <p:nvPr/>
          </p:nvSpPr>
          <p:spPr>
            <a:xfrm>
              <a:off x="2230562" y="406327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Oval 39"/>
            <p:cNvSpPr/>
            <p:nvPr/>
          </p:nvSpPr>
          <p:spPr>
            <a:xfrm>
              <a:off x="2230562" y="4317739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Oval 40"/>
            <p:cNvSpPr/>
            <p:nvPr/>
          </p:nvSpPr>
          <p:spPr>
            <a:xfrm>
              <a:off x="2585773" y="403205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Oval 41"/>
            <p:cNvSpPr/>
            <p:nvPr/>
          </p:nvSpPr>
          <p:spPr>
            <a:xfrm>
              <a:off x="5518956" y="469956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Oval 42"/>
            <p:cNvSpPr/>
            <p:nvPr/>
          </p:nvSpPr>
          <p:spPr>
            <a:xfrm>
              <a:off x="6743092" y="4764358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102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  <a:blipFill rotWithShape="0">
                <a:blip r:embed="rId3"/>
                <a:stretch>
                  <a:fillRect l="-1597" t="-13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536" y="44624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89289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4475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Número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78046"/>
            <a:ext cx="856895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6965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28873"/>
              </p:ext>
            </p:extLst>
          </p:nvPr>
        </p:nvGraphicFramePr>
        <p:xfrm>
          <a:off x="611560" y="908721"/>
          <a:ext cx="8064897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82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76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1560" y="5013176"/>
            <a:ext cx="8136904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06" y="1182231"/>
            <a:ext cx="8316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existen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59532" y="3933056"/>
            <a:ext cx="8424936" cy="11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6881" y="566124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935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406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13064" y="836712"/>
            <a:ext cx="8335400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3694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0710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4909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80670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80670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44966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2998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44966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08154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77014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60032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Royle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Dorazio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2008, 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700447" y="2070140"/>
            <a:ext cx="754396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7523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447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447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980728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0447" y="2996952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722462" y="5252209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528" y="22428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459536" y="1295040"/>
            <a:ext cx="8144912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3429000"/>
            <a:ext cx="8559925" cy="1564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37" y="1556792"/>
            <a:ext cx="8505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323528" y="980728"/>
            <a:ext cx="8280920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611560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1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268760"/>
            <a:ext cx="8219256" cy="485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50000"/>
              </a:lnSpc>
              <a:buSzPct val="80000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Esencialmente los modelos de ocupación de sitio (vistos como 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site-occupancy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models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son </a:t>
            </a: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 de regresión logística jerárquicos que modelan en conjunto la probabilidad de detección y ocupación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animales o plantas.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164388"/>
            <a:ext cx="8219256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646779"/>
            <a:ext cx="82192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– el caso más simple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0249" y="172386"/>
            <a:ext cx="2159502" cy="830997"/>
          </a:xfrm>
          <a:prstGeom prst="rect">
            <a:avLst/>
          </a:prstGeom>
          <a:solidFill>
            <a:srgbClr val="1E9399">
              <a:alpha val="3803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Una especie</a:t>
            </a:r>
          </a:p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Estación simple</a:t>
            </a:r>
            <a:endParaRPr lang="es-ES" sz="2400" b="1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1196752"/>
            <a:ext cx="885698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población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-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“closure assumption</a:t>
            </a:r>
            <a:r>
              <a:rPr lang="en-US" sz="2400" i="1" dirty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cambia.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no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cambiar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(no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colonización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extición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).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dependerá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Si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emigraciones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temporarias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tampoco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“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desastrozo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”.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debe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uso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periodo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(multi-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340768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No 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hay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falsos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positivos</a:t>
            </a:r>
            <a:endParaRPr lang="en-US" sz="2200" b="1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cuando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certeza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modelarse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son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>
                <a:solidFill>
                  <a:srgbClr val="636382"/>
                </a:solidFill>
                <a:latin typeface="Gill Sans MT" panose="020B0502020104020203" pitchFamily="34" charset="0"/>
              </a:rPr>
              <a:t>independence assumption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explicar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sucesivas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visitas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homogénea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endParaRPr lang="en-US" sz="2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56792"/>
            <a:ext cx="87129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428" y="1556792"/>
            <a:ext cx="8482036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650910"/>
            <a:ext cx="7543800" cy="1086451"/>
          </a:xfr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Características biológicas </a:t>
            </a:r>
            <a:b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</a:b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 las especies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22960" y="2346722"/>
            <a:ext cx="3965063" cy="2362200"/>
          </a:xfrm>
        </p:spPr>
        <p:txBody>
          <a:bodyPr>
            <a:noAutofit/>
          </a:bodyPr>
          <a:lstStyle/>
          <a:p>
            <a:r>
              <a:rPr lang="es-ES_tradnl" altLang="es-AR" sz="2400" dirty="0" err="1">
                <a:solidFill>
                  <a:srgbClr val="565672"/>
                </a:solidFill>
                <a:latin typeface="Gill Sans MT" panose="020B0502020104020203" pitchFamily="34" charset="0"/>
              </a:rPr>
              <a:t>Detectabilidad</a:t>
            </a:r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Movimiento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Densidad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Comportamiento de los grupos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Sistema social</a:t>
            </a: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  <p:sp>
        <p:nvSpPr>
          <p:cNvPr id="8090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860032" y="2346722"/>
            <a:ext cx="4032448" cy="2362200"/>
          </a:xfrm>
        </p:spPr>
        <p:txBody>
          <a:bodyPr>
            <a:normAutofit/>
          </a:bodyPr>
          <a:lstStyle/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Edad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Sexo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Hora del día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Cambios estacionales</a:t>
            </a:r>
            <a:endParaRPr lang="es-ES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7329488" cy="589392"/>
          </a:xfr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s-ES_tradnl" altLang="es-AR" sz="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Características del hábitat 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6557963" cy="3086100"/>
          </a:xfr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/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Estructura de la vegetación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Composición de la vegetación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Topología del paisaje</a:t>
            </a:r>
          </a:p>
          <a:p>
            <a:r>
              <a:rPr lang="es-ES_tradnl" altLang="es-AR" sz="2400" dirty="0">
                <a:solidFill>
                  <a:srgbClr val="565672"/>
                </a:solidFill>
                <a:latin typeface="Gill Sans MT" panose="020B0502020104020203" pitchFamily="34" charset="0"/>
              </a:rPr>
              <a:t>Ruidos</a:t>
            </a: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  <a:p>
            <a:endParaRPr lang="es-ES_tradnl" altLang="es-AR" sz="2400" dirty="0">
              <a:solidFill>
                <a:srgbClr val="56567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932040" y="1772816"/>
            <a:ext cx="3513187" cy="108645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s-ES_tradnl" altLang="es-AR" sz="38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Factores meteorológicos</a:t>
            </a:r>
            <a:endParaRPr lang="es-ES_tradnl" altLang="es-AR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148064" y="3140968"/>
            <a:ext cx="3600400" cy="308610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defTabSz="91440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565672"/>
                </a:solidFill>
                <a:latin typeface="Gill Sans MT" panose="020B0502020104020203" pitchFamily="34" charset="0"/>
                <a:cs typeface="+mn-cs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defRPr>
            </a:lvl9pPr>
          </a:lstStyle>
          <a:p>
            <a:r>
              <a:rPr lang="es-ES_tradnl" altLang="es-AR" dirty="0"/>
              <a:t>Precipitaciones</a:t>
            </a:r>
          </a:p>
          <a:p>
            <a:r>
              <a:rPr lang="es-ES_tradnl" altLang="es-AR" dirty="0"/>
              <a:t>Vientos</a:t>
            </a:r>
          </a:p>
          <a:p>
            <a:r>
              <a:rPr lang="es-ES_tradnl" altLang="es-AR" dirty="0"/>
              <a:t>Temperatura</a:t>
            </a:r>
          </a:p>
          <a:p>
            <a:r>
              <a:rPr lang="es-ES_tradnl" altLang="es-AR" dirty="0"/>
              <a:t>Niebla</a:t>
            </a:r>
          </a:p>
          <a:p>
            <a:r>
              <a:rPr lang="es-ES_tradnl" altLang="es-AR" dirty="0"/>
              <a:t>Nieve</a:t>
            </a:r>
          </a:p>
          <a:p>
            <a:r>
              <a:rPr lang="es-ES_tradnl" altLang="es-AR" dirty="0"/>
              <a:t>Humedad relativa</a:t>
            </a:r>
          </a:p>
          <a:p>
            <a:endParaRPr lang="es-ES_tradnl" altLang="es-AR" dirty="0"/>
          </a:p>
          <a:p>
            <a:endParaRPr lang="es-ES_tradnl" altLang="es-AR" dirty="0"/>
          </a:p>
        </p:txBody>
      </p:sp>
    </p:spTree>
    <p:extLst>
      <p:ext uri="{BB962C8B-B14F-4D97-AF65-F5344CB8AC3E}">
        <p14:creationId xmlns:p14="http://schemas.microsoft.com/office/powerpoint/2010/main" val="310184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/>
        </p:nvSpPr>
        <p:spPr>
          <a:xfrm>
            <a:off x="230508" y="18864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RECORDEMOS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- GLM Binomial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13"/>
              <p:cNvSpPr/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solidFill>
                <a:srgbClr val="FFCCCC">
                  <a:alpha val="27843"/>
                </a:srgbClr>
              </a:solidFill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>
                  <a:solidFill>
                    <a:srgbClr val="63638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sz="24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sz="24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15"/>
          <p:cNvSpPr txBox="1"/>
          <p:nvPr/>
        </p:nvSpPr>
        <p:spPr>
          <a:xfrm>
            <a:off x="179512" y="1775944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Función </a:t>
            </a:r>
            <a:r>
              <a:rPr lang="es-ES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logit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17"/>
          <p:cNvSpPr txBox="1"/>
          <p:nvPr/>
        </p:nvSpPr>
        <p:spPr>
          <a:xfrm>
            <a:off x="136402" y="102131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Binomial 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18"/>
              <p:cNvSpPr/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sz="1600" b="0" i="0" smtClean="0">
                            <a:solidFill>
                              <a:srgbClr val="636382"/>
                            </a:solidFill>
                            <a:latin typeface="Gill Sans MT" panose="020B0502020104020203" pitchFamily="3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 b="0" i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es el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número de intentos</a:t>
                </a:r>
              </a:p>
              <a:p>
                <a:r>
                  <a:rPr lang="es-ES" sz="1600" i="1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pi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 </a:t>
                </a:r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probabilidad de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éxito (sólo dos eventos)</a:t>
                </a: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546" t="-1705" b="-68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03" y="3679962"/>
            <a:ext cx="6192025" cy="342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556792"/>
            <a:ext cx="85689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772230"/>
            <a:ext cx="81987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268760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5920" y="1844824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az-Cyrl-AZ" sz="3200" i="1" dirty="0">
                <a:solidFill>
                  <a:srgbClr val="636382"/>
                </a:solidFill>
              </a:rPr>
              <a:t>ѱ</a:t>
            </a:r>
            <a:r>
              <a:rPr lang="en-US" sz="3200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i="1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psi</a:t>
            </a:r>
            <a:r>
              <a:rPr lang="en-US" sz="3200" i="1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x1</a:t>
            </a:r>
            <a:r>
              <a:rPr lang="en-US" sz="3200" i="1" dirty="0">
                <a:solidFill>
                  <a:srgbClr val="636382"/>
                </a:solidFill>
              </a:rPr>
              <a:t>*x1</a:t>
            </a:r>
            <a:r>
              <a:rPr lang="en-US" sz="3200" i="1" baseline="-25000" dirty="0">
                <a:solidFill>
                  <a:srgbClr val="636382"/>
                </a:solidFill>
              </a:rPr>
              <a:t>i</a:t>
            </a:r>
            <a:endParaRPr lang="en-US" sz="3200" baseline="-25000" dirty="0">
              <a:solidFill>
                <a:srgbClr val="636382"/>
              </a:solidFill>
            </a:endParaRPr>
          </a:p>
          <a:p>
            <a:pPr algn="ctr"/>
            <a:endParaRPr lang="en-US" sz="1600" dirty="0">
              <a:solidFill>
                <a:srgbClr val="636382"/>
              </a:solidFill>
            </a:endParaRPr>
          </a:p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en-US" sz="3200" i="1" dirty="0" err="1">
                <a:solidFill>
                  <a:srgbClr val="636382"/>
                </a:solidFill>
              </a:rPr>
              <a:t>p</a:t>
            </a:r>
            <a:r>
              <a:rPr lang="en-US" sz="3200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</a:t>
            </a:r>
            <a:r>
              <a:rPr lang="en-US" sz="3200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x2</a:t>
            </a:r>
            <a:r>
              <a:rPr lang="en-US" sz="3200" dirty="0">
                <a:solidFill>
                  <a:srgbClr val="636382"/>
                </a:solidFill>
              </a:rPr>
              <a:t>*</a:t>
            </a:r>
            <a:r>
              <a:rPr lang="en-US" sz="3200" i="1" dirty="0">
                <a:solidFill>
                  <a:srgbClr val="636382"/>
                </a:solidFill>
              </a:rPr>
              <a:t>x2</a:t>
            </a:r>
            <a:r>
              <a:rPr lang="en-US" sz="3200" i="1" baseline="-25000" dirty="0">
                <a:solidFill>
                  <a:srgbClr val="636382"/>
                </a:solidFill>
              </a:rPr>
              <a:t>ij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2837"/>
            <a:ext cx="3960440" cy="3721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67498"/>
            <a:ext cx="3600400" cy="3789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4008" y="4941168"/>
            <a:ext cx="3960440" cy="15121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7086128" y="3095803"/>
            <a:ext cx="184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(</a:t>
            </a:r>
            <a:r>
              <a:rPr lang="es-AR" sz="1400" dirty="0" smtClean="0"/>
              <a:t>Dardanelli et al. 2022)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822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866"/>
          <a:stretch/>
        </p:blipFill>
        <p:spPr>
          <a:xfrm>
            <a:off x="107504" y="620688"/>
            <a:ext cx="7777360" cy="4795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5632327"/>
            <a:ext cx="7697051" cy="1166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8344" y="5216537"/>
            <a:ext cx="1549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(</a:t>
            </a:r>
            <a:r>
              <a:rPr lang="es-AR" sz="1400" dirty="0" err="1" smtClean="0"/>
              <a:t>Jusim</a:t>
            </a:r>
            <a:r>
              <a:rPr lang="es-AR" sz="1400" dirty="0" smtClean="0"/>
              <a:t> </a:t>
            </a:r>
            <a:r>
              <a:rPr lang="es-AR" sz="1400" dirty="0" smtClean="0"/>
              <a:t> et al. 2023)</a:t>
            </a:r>
            <a:endParaRPr lang="es-E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197" y="262689"/>
            <a:ext cx="22193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552737"/>
            <a:ext cx="86049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smtClean="0"/>
              <a:t>psi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20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/>
              <a:t>dbern</a:t>
            </a:r>
            <a:r>
              <a:rPr lang="es-ES" sz="2000" dirty="0"/>
              <a:t>(psi)   </a:t>
            </a:r>
            <a:endParaRPr lang="es-ES" sz="2000" dirty="0" smtClean="0"/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32656"/>
            <a:ext cx="860495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14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err="1">
                <a:solidFill>
                  <a:srgbClr val="0070C0"/>
                </a:solidFill>
              </a:rPr>
              <a:t>alpha.occ</a:t>
            </a:r>
            <a:r>
              <a:rPr lang="es-ES" sz="2000" dirty="0">
                <a:solidFill>
                  <a:srgbClr val="0070C0"/>
                </a:solidFill>
              </a:rPr>
              <a:t> 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</a:p>
          <a:p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</a:t>
            </a:r>
            <a:r>
              <a:rPr lang="es-ES" sz="2000" dirty="0">
                <a:solidFill>
                  <a:srgbClr val="0070C0"/>
                </a:solidFill>
              </a:rPr>
              <a:t>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14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err="1" smtClean="0">
                <a:solidFill>
                  <a:srgbClr val="0070C0"/>
                </a:solidFill>
              </a:rPr>
              <a:t>logit</a:t>
            </a:r>
            <a:r>
              <a:rPr lang="es-ES" sz="2000" dirty="0" smtClean="0">
                <a:solidFill>
                  <a:srgbClr val="0070C0"/>
                </a:solidFill>
              </a:rPr>
              <a:t>(psi[i]) &lt;- </a:t>
            </a:r>
            <a:r>
              <a:rPr lang="es-ES" sz="2000" dirty="0" err="1" smtClean="0">
                <a:solidFill>
                  <a:srgbClr val="0070C0"/>
                </a:solidFill>
              </a:rPr>
              <a:t>alpha.occ</a:t>
            </a:r>
            <a:r>
              <a:rPr lang="es-ES" sz="2000" dirty="0" smtClean="0">
                <a:solidFill>
                  <a:srgbClr val="0070C0"/>
                </a:solidFill>
              </a:rPr>
              <a:t> + </a:t>
            </a:r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* COV[i]</a:t>
            </a:r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(psi[i])   </a:t>
            </a:r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0" y="260648"/>
            <a:ext cx="9144000" cy="684076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http</a:t>
            </a:r>
            <a:r>
              <a:rPr lang="en-US" sz="1400" b="1" dirty="0">
                <a:solidFill>
                  <a:srgbClr val="636382"/>
                </a:solidFill>
                <a:latin typeface="Gill Sans MT" panose="020B0502020104020203" pitchFamily="34" charset="0"/>
              </a:rPr>
              <a:t>://www.vogelwarte.ch/de/projekte/publikationen/bpa/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Dardanelli, S., Calamari, N. C., Canavelli, S. B.,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Barzan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F. R., Goijman, A. P., &amp; Lezana, L. (2022).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Vegetation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structure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livestock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grazing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intensity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affect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ground-foraging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birds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in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xerophytic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forests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of Central-East Argentina. 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Forest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Ecology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Management, 521, 120439.</a:t>
            </a:r>
            <a:endParaRPr lang="en-U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Jusim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P., Goijman, A.P., Schiavini, A. </a:t>
            </a:r>
            <a:r>
              <a:rPr lang="en-US" sz="1400" i="1" dirty="0">
                <a:solidFill>
                  <a:srgbClr val="636382"/>
                </a:solidFill>
                <a:latin typeface="Gill Sans MT" panose="020B0502020104020203" pitchFamily="34" charset="0"/>
              </a:rPr>
              <a:t>submitted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Trapping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effort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efficiency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in a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medium-scale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beaver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eradication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pilot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Project.</a:t>
            </a: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 2009. Introduction to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Kéry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M., and M. Schaub. 2012. Bayesian population analysis using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: a hierarchical perspective. Access Online via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Link, W. A. and Richard J. Barker.2010. Bayesian Inference with Ecological Applications. Academic Press. 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Mackenzie, D. I., and J.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2005. Designing occupancy studies: general advice and allocating survey effort. Journal of Applied Ecology 42:1105–1114.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A. R.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H. Pollock, L. L. Bailey, and J. E. Hines. 2006. Occupancy estimation and modeling : inferring patterns and dynamics of species occurrence. Elsevier/Academic Press, Burlington, MA.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G. B. Lachman, S.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Droege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Andrew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and C.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Langtimm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2002. Estimating site occupancy rates when detection probabilities are less than one. Ecology 83:2248–2255.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Nichols, J. D.,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Pollock, K. H., Bailey, L. L., &amp; Hines, J. E. 2017. Occupancy estimation and modeling: inferring patterns and dynamics of species occurrence.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2016. Applied Hierarchical Modeling in Ecology: Analysis of distribution, abundance and species richness in R and BUGS: Volume 1: Prelude and Static Models Books.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R.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ecology: the analysis of data from populations,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communities.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Tyre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A. J., B.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Tenhumberg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S. A. Field, D.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Niejalke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Parris, and H. P.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Possingham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2003. Improving Precision and Reducing Bias in Biological Surveys: Estimating False-Negative Error Rates. Ecological Applications 13:1790–1801.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Williams, B., J. Nichols, and M. Conroy. 2002. Analysis and Management of Animal Populations: Modeling, Estimation, and Decision Making. Academic Press, San Diego, CA.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3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-27384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JERÁRQUICA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712"/>
            <a:ext cx="864961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1287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Royle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Dorazio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2008, 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Kery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Schaub 2012)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5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136904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21486</TotalTime>
  <Words>2296</Words>
  <Application>Microsoft Office PowerPoint</Application>
  <PresentationFormat>On-screen Show (4:3)</PresentationFormat>
  <Paragraphs>483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 Narrow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Theme3</vt:lpstr>
      <vt:lpstr>2_Office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Características biológicas  de las especies</vt:lpstr>
      <vt:lpstr>Características del hábitat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</cp:lastModifiedBy>
  <cp:revision>646</cp:revision>
  <cp:lastPrinted>2023-03-20T18:46:36Z</cp:lastPrinted>
  <dcterms:created xsi:type="dcterms:W3CDTF">2014-07-21T14:52:50Z</dcterms:created>
  <dcterms:modified xsi:type="dcterms:W3CDTF">2023-04-21T11:48:13Z</dcterms:modified>
</cp:coreProperties>
</file>